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85" r:id="rId2"/>
    <p:sldId id="1192" r:id="rId3"/>
    <p:sldId id="1204" r:id="rId4"/>
    <p:sldId id="1190" r:id="rId5"/>
    <p:sldId id="1193" r:id="rId6"/>
    <p:sldId id="1195" r:id="rId7"/>
    <p:sldId id="1196" r:id="rId8"/>
    <p:sldId id="1197" r:id="rId9"/>
    <p:sldId id="1198" r:id="rId10"/>
    <p:sldId id="1199" r:id="rId11"/>
    <p:sldId id="1205" r:id="rId12"/>
    <p:sldId id="1200" r:id="rId13"/>
    <p:sldId id="1201" r:id="rId14"/>
    <p:sldId id="1202" r:id="rId15"/>
    <p:sldId id="1203" r:id="rId1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Young Kim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497B0"/>
    <a:srgbClr val="4F6228"/>
    <a:srgbClr val="041ABC"/>
    <a:srgbClr val="FFCC29"/>
    <a:srgbClr val="254061"/>
    <a:srgbClr val="E6AF00"/>
    <a:srgbClr val="9BBB59"/>
    <a:srgbClr val="957F7B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1" autoAdjust="0"/>
    <p:restoredTop sz="75286" autoAdjust="0"/>
  </p:normalViewPr>
  <p:slideViewPr>
    <p:cSldViewPr>
      <p:cViewPr varScale="1">
        <p:scale>
          <a:sx n="61" d="100"/>
          <a:sy n="61" d="100"/>
        </p:scale>
        <p:origin x="2266" y="48"/>
      </p:cViewPr>
      <p:guideLst>
        <p:guide orient="horz" pos="3929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96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F2BBF-E568-4A0D-B23E-DD911CC8C358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5D4CD-59EF-40C7-A295-58F9E32C3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9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안녕하십니까 형돌이팀 발표를 맡은 이형석입니다</a:t>
            </a:r>
            <a:r>
              <a:rPr lang="en-US" altLang="ko-KR"/>
              <a:t>.</a:t>
            </a:r>
          </a:p>
          <a:p>
            <a:r>
              <a:rPr lang="ko-KR" altLang="en-US"/>
              <a:t>저희 작품 주제는 딥러닝을 적용한 </a:t>
            </a:r>
            <a:r>
              <a:rPr lang="en-US" altLang="ko-KR"/>
              <a:t>CFRP </a:t>
            </a:r>
            <a:r>
              <a:rPr lang="ko-KR" altLang="en-US"/>
              <a:t>복합소재 플라스틱 가공결함 분석입니다</a:t>
            </a:r>
            <a:r>
              <a:rPr lang="en-US" altLang="ko-KR"/>
              <a:t>.</a:t>
            </a:r>
          </a:p>
          <a:p>
            <a:r>
              <a:rPr lang="ko-KR" altLang="en-US"/>
              <a:t>팀구성은 조현민</a:t>
            </a:r>
            <a:r>
              <a:rPr lang="en-US" altLang="ko-KR"/>
              <a:t>, </a:t>
            </a:r>
            <a:r>
              <a:rPr lang="ko-KR" altLang="en-US"/>
              <a:t>최성훈</a:t>
            </a:r>
            <a:r>
              <a:rPr lang="en-US" altLang="ko-KR"/>
              <a:t>, </a:t>
            </a:r>
            <a:r>
              <a:rPr lang="ko-KR" altLang="en-US"/>
              <a:t>황규빈으로 구성된 </a:t>
            </a:r>
            <a:r>
              <a:rPr lang="en-US" altLang="ko-KR"/>
              <a:t>4</a:t>
            </a:r>
            <a:r>
              <a:rPr lang="ko-KR" altLang="en-US"/>
              <a:t>인 </a:t>
            </a:r>
            <a:r>
              <a:rPr lang="en-US" altLang="ko-KR"/>
              <a:t>1</a:t>
            </a:r>
            <a:r>
              <a:rPr lang="ko-KR" altLang="en-US"/>
              <a:t>팀입니다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0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환경으로는</a:t>
            </a:r>
            <a:endParaRPr lang="en-US" altLang="ko-KR"/>
          </a:p>
          <a:p>
            <a:r>
              <a:rPr lang="ko-KR" altLang="en-US"/>
              <a:t>서버의 운영체제는 리눅스를 사용할 것이지만 </a:t>
            </a:r>
            <a:r>
              <a:rPr lang="en-US" altLang="ko-KR"/>
              <a:t>AWS</a:t>
            </a:r>
            <a:r>
              <a:rPr lang="ko-KR" altLang="en-US"/>
              <a:t>나 직접 구현에 대해 더 생각해야 할 것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웹 어플리케이션 서버는 톰캣을 사용하며 클라이언트 운영체제는 윈도우 </a:t>
            </a:r>
            <a:r>
              <a:rPr lang="en-US" altLang="ko-KR"/>
              <a:t>10, </a:t>
            </a:r>
            <a:r>
              <a:rPr lang="ko-KR" altLang="en-US"/>
              <a:t>브라우저는 크롬을 사용합니다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딥러닝 알고리즘 개발 도구는 파이참과 언어는 파이썬을 사용하며</a:t>
            </a:r>
            <a:r>
              <a:rPr lang="en-US" altLang="ko-KR"/>
              <a:t>, </a:t>
            </a:r>
            <a:r>
              <a:rPr lang="ko-KR" altLang="en-US"/>
              <a:t>웹 서버 개발은 </a:t>
            </a:r>
            <a:r>
              <a:rPr lang="en-US" altLang="ko-KR"/>
              <a:t>spring</a:t>
            </a:r>
            <a:r>
              <a:rPr lang="ko-KR" altLang="en-US"/>
              <a:t>을 사용하며 </a:t>
            </a:r>
            <a:r>
              <a:rPr lang="en-US" altLang="ko-KR"/>
              <a:t>java</a:t>
            </a:r>
            <a:r>
              <a:rPr lang="ko-KR" altLang="en-US"/>
              <a:t> 언어를 따릅니다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딥 러닝 알고리즘을 위한 개발 방법으로는</a:t>
            </a:r>
            <a:endParaRPr lang="en-US" altLang="ko-KR"/>
          </a:p>
          <a:p>
            <a:r>
              <a:rPr lang="ko-KR" altLang="en-US"/>
              <a:t>크게 리눅스 톰캣 서버와 결함 검출 프로그램이 있는데</a:t>
            </a:r>
            <a:endParaRPr lang="en-US" altLang="ko-KR"/>
          </a:p>
          <a:p>
            <a:r>
              <a:rPr lang="ko-KR" altLang="en-US"/>
              <a:t>리눅스 톰캣 서버는 서버 측에서 사용자에게 결함이 검출된 이미지를 보여주기 위한 </a:t>
            </a:r>
            <a:r>
              <a:rPr lang="en-US" altLang="ko-KR"/>
              <a:t>JSP </a:t>
            </a:r>
            <a:r>
              <a:rPr lang="ko-KR" altLang="en-US"/>
              <a:t>페이지 구현과</a:t>
            </a:r>
            <a:endParaRPr lang="en-US" altLang="ko-KR"/>
          </a:p>
          <a:p>
            <a:r>
              <a:rPr lang="ko-KR" altLang="en-US"/>
              <a:t>클라이언트로부터 전송 받은 새 이미지를 스토리지에 저장</a:t>
            </a:r>
            <a:r>
              <a:rPr lang="en-US" altLang="ko-KR"/>
              <a:t>, </a:t>
            </a:r>
            <a:r>
              <a:rPr lang="ko-KR" altLang="en-US"/>
              <a:t>결함 검출 프로그램으로부터 전송 받은 검출 완료 이미지를 사용자 뷰 페이지에 표시가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결함 검출 프로그램은 톰캣 서버로부터 전송 받은 이미지를 딥러닝 알고리즘을 통해 결함 여부를 확인하고 표시하여 결과를 생성하고 출력합니다</a:t>
            </a:r>
            <a:r>
              <a:rPr lang="en-US" altLang="ko-KR"/>
              <a:t>.</a:t>
            </a:r>
          </a:p>
          <a:p>
            <a:r>
              <a:rPr lang="ko-KR" altLang="en-US"/>
              <a:t>딥러닝 알고리즘을 통해 결함 여부와 위치에 대해 전송 받으며</a:t>
            </a:r>
            <a:r>
              <a:rPr lang="en-US" altLang="ko-KR"/>
              <a:t>, </a:t>
            </a:r>
            <a:r>
              <a:rPr lang="ko-KR" altLang="en-US"/>
              <a:t>생성된 결과를 출력 스토리지에 저장합니다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87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업무 분담으로는 요구 사항 정의 및 분석과 시스템 설계는 모든 팀원이 참여하며</a:t>
            </a:r>
            <a:r>
              <a:rPr lang="en-US" altLang="ko-KR"/>
              <a:t>,</a:t>
            </a:r>
          </a:p>
          <a:p>
            <a:r>
              <a:rPr lang="ko-KR" altLang="en-US"/>
              <a:t>구현에 있어서 최성훈</a:t>
            </a:r>
            <a:r>
              <a:rPr lang="en-US" altLang="ko-KR"/>
              <a:t>, </a:t>
            </a:r>
            <a:r>
              <a:rPr lang="ko-KR" altLang="en-US"/>
              <a:t>황규빈 팀원은 알고리즘 모델 구현을 맡게 되었습니다</a:t>
            </a:r>
            <a:r>
              <a:rPr lang="en-US" altLang="ko-KR"/>
              <a:t>. </a:t>
            </a:r>
          </a:p>
          <a:p>
            <a:r>
              <a:rPr lang="ko-KR" altLang="en-US"/>
              <a:t>알고리즘 모델 구현에는 입력된 이미지를 기반으로 객체 인식 알고리즘을 구현하고 결함을 검출하는 작업을 수행합니다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이형석 팀원은 클라이언트</a:t>
            </a:r>
            <a:r>
              <a:rPr lang="en-US" altLang="ko-KR"/>
              <a:t>, </a:t>
            </a:r>
            <a:r>
              <a:rPr lang="ko-KR" altLang="en-US"/>
              <a:t>서버 통신에서 </a:t>
            </a:r>
            <a:r>
              <a:rPr lang="en-US" altLang="ko-KR"/>
              <a:t>spring </a:t>
            </a:r>
            <a:r>
              <a:rPr lang="ko-KR" altLang="en-US"/>
              <a:t>프레임워크를 기반으로 촬영된 가공 이미지를 서버에 전송하고 클라이언트 측에 결과 이미지를 표시해주는 기능을 구현합니다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조현민 팀원은 딥러닝 학습 이전에 더 많은 데이터를 확보하기 위한 이미지 전처리 동작을 구현하고 서버 내 스토리지와 프로그램 사이 이미지 전송 기능을 구현합니다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13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80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4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필요기술 및 참고 문헌으로는 한국생산기술연구원의 연도별 성과에 </a:t>
            </a:r>
            <a:r>
              <a:rPr lang="en-US" altLang="ko-KR"/>
              <a:t>CFRP </a:t>
            </a:r>
            <a:r>
              <a:rPr lang="ko-KR" altLang="en-US"/>
              <a:t>가공 기술 개발 보도 자료를 주로 참고하였으며</a:t>
            </a:r>
            <a:endParaRPr lang="en-US" altLang="ko-KR"/>
          </a:p>
          <a:p>
            <a:r>
              <a:rPr lang="ko-KR" altLang="en-US"/>
              <a:t>가공 기술 개발과 결함 검출 논문을 참고했습니다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AWS</a:t>
            </a:r>
            <a:r>
              <a:rPr lang="ko-KR" altLang="en-US"/>
              <a:t>의 딥러닝 서버를 사용할지</a:t>
            </a:r>
            <a:r>
              <a:rPr lang="en-US" altLang="ko-KR"/>
              <a:t>, </a:t>
            </a:r>
            <a:r>
              <a:rPr lang="ko-KR" altLang="en-US"/>
              <a:t>아니면 직접 구현할지는 아직 더 알아봐야 하기 때문에 </a:t>
            </a:r>
            <a:r>
              <a:rPr lang="en-US" altLang="ko-KR"/>
              <a:t>AWS</a:t>
            </a:r>
            <a:r>
              <a:rPr lang="ko-KR" altLang="en-US"/>
              <a:t>의 딥러닝 서버 플랫폼 비용과 사양에 대해 알아보고자 </a:t>
            </a:r>
            <a:r>
              <a:rPr lang="en-US" altLang="ko-KR"/>
              <a:t>AWS </a:t>
            </a:r>
            <a:r>
              <a:rPr lang="ko-KR" altLang="en-US"/>
              <a:t>홈페이지에</a:t>
            </a:r>
            <a:endParaRPr lang="en-US" altLang="ko-KR"/>
          </a:p>
          <a:p>
            <a:r>
              <a:rPr lang="ko-KR" altLang="en-US"/>
              <a:t>딥러닝 서버 플랫폼 비용과 사양을 참고했고 </a:t>
            </a:r>
            <a:r>
              <a:rPr lang="en-US" altLang="ko-KR"/>
              <a:t>c++</a:t>
            </a:r>
            <a:r>
              <a:rPr lang="ko-KR" altLang="en-US"/>
              <a:t>에 </a:t>
            </a:r>
            <a:r>
              <a:rPr lang="en-US" altLang="ko-KR"/>
              <a:t>open CV </a:t>
            </a:r>
            <a:r>
              <a:rPr lang="ko-KR" altLang="en-US"/>
              <a:t>라이브러리와 같은 파이선에서도 사용가능한 이미지 프로세싱 라이브러리를 찾아봤습니다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데이터 전송에서는 </a:t>
            </a:r>
            <a:r>
              <a:rPr lang="en-US" altLang="ko-KR"/>
              <a:t>spring </a:t>
            </a:r>
            <a:r>
              <a:rPr lang="ko-KR" altLang="en-US"/>
              <a:t>프레임워크를 사용하기 때문에 </a:t>
            </a:r>
            <a:r>
              <a:rPr lang="en-US" altLang="ko-KR"/>
              <a:t>spring </a:t>
            </a:r>
            <a:r>
              <a:rPr lang="ko-KR" altLang="en-US"/>
              <a:t>프레임워크에 대한 문서도 참고했습니다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7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 내용 순서로는 연구 동기 및 관련 연구</a:t>
            </a:r>
            <a:endParaRPr lang="en-US" altLang="ko-KR"/>
          </a:p>
          <a:p>
            <a:r>
              <a:rPr lang="ko-KR" altLang="en-US"/>
              <a:t>시스템 수행 시나리오</a:t>
            </a:r>
            <a:r>
              <a:rPr lang="en-US" altLang="ko-KR"/>
              <a:t>, </a:t>
            </a:r>
            <a:r>
              <a:rPr lang="ko-KR" altLang="en-US"/>
              <a:t>시스템 구성도</a:t>
            </a:r>
            <a:r>
              <a:rPr lang="en-US" altLang="ko-KR"/>
              <a:t>, </a:t>
            </a:r>
            <a:r>
              <a:rPr lang="ko-KR" altLang="en-US"/>
              <a:t>개발 환경 및 개발 방법</a:t>
            </a:r>
            <a:r>
              <a:rPr lang="en-US" altLang="ko-KR"/>
              <a:t>, </a:t>
            </a:r>
            <a:r>
              <a:rPr lang="ko-KR" altLang="en-US"/>
              <a:t>업무 분담</a:t>
            </a:r>
            <a:r>
              <a:rPr lang="en-US" altLang="ko-KR"/>
              <a:t>, </a:t>
            </a:r>
            <a:r>
              <a:rPr lang="ko-KR" altLang="en-US"/>
              <a:t>종합설계 수행일정</a:t>
            </a:r>
            <a:r>
              <a:rPr lang="en-US" altLang="ko-KR"/>
              <a:t>, </a:t>
            </a:r>
            <a:r>
              <a:rPr lang="ko-KR" altLang="en-US"/>
              <a:t>필요기술 및 참고문헌으로 되어있습니다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0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effectLst/>
                <a:latin typeface="Whitney"/>
              </a:rPr>
              <a:t>연구 동기 및 관련연구로는 한국생산기술연구원 출처로 관련 보도 자료에서 봤던 탄소섬유복합재에 대한 연구에서 주제 선정 동기를 받게 되었습니다</a:t>
            </a:r>
            <a:r>
              <a:rPr lang="en-US" altLang="ko-KR" b="0" i="0">
                <a:effectLst/>
                <a:latin typeface="Whitney"/>
              </a:rPr>
              <a:t>.</a:t>
            </a:r>
          </a:p>
          <a:p>
            <a:r>
              <a:rPr lang="ko-KR" altLang="en-US" b="0" i="0">
                <a:effectLst/>
                <a:latin typeface="Whitney"/>
              </a:rPr>
              <a:t>가공 </a:t>
            </a:r>
            <a:r>
              <a:rPr lang="ko-KR" altLang="en-US" b="0" i="0" dirty="0">
                <a:effectLst/>
                <a:latin typeface="Whitney"/>
              </a:rPr>
              <a:t>기술 개발이 활발히 이루어지던 </a:t>
            </a:r>
            <a:r>
              <a:rPr lang="en-US" altLang="ko-KR" b="0" i="0" dirty="0">
                <a:effectLst/>
                <a:latin typeface="Whitney"/>
              </a:rPr>
              <a:t>15</a:t>
            </a:r>
            <a:r>
              <a:rPr lang="ko-KR" altLang="en-US" b="0" i="0" dirty="0">
                <a:effectLst/>
                <a:latin typeface="Whitney"/>
              </a:rPr>
              <a:t>년도에 한국생산기술연구원에 논문을 보고 항공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우주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자동차 산업 등에 여러 장점을 </a:t>
            </a:r>
            <a:r>
              <a:rPr lang="ko-KR" altLang="en-US" b="0" i="0">
                <a:effectLst/>
                <a:latin typeface="Whitney"/>
              </a:rPr>
              <a:t>갖는 탄소복합 소재 플라스틱이 신소재로 </a:t>
            </a:r>
            <a:r>
              <a:rPr lang="ko-KR" altLang="en-US" b="0" i="0" dirty="0">
                <a:effectLst/>
                <a:latin typeface="Whitney"/>
              </a:rPr>
              <a:t>떠오르고 </a:t>
            </a:r>
            <a:r>
              <a:rPr lang="ko-KR" altLang="en-US" b="0" i="0">
                <a:effectLst/>
                <a:latin typeface="Whitney"/>
              </a:rPr>
              <a:t>있다는 </a:t>
            </a:r>
            <a:endParaRPr lang="en-US" altLang="ko-KR" b="0" i="0">
              <a:effectLst/>
              <a:latin typeface="Whitney"/>
            </a:endParaRPr>
          </a:p>
          <a:p>
            <a:r>
              <a:rPr lang="ko-KR" altLang="en-US" b="0" i="0">
                <a:effectLst/>
                <a:latin typeface="Whitney"/>
              </a:rPr>
              <a:t>논문을 보고 가공에 있어서 일어나는 결함 검출 기술 부족이라는 자료를 보며 주제를 선정하게 되었습니다</a:t>
            </a:r>
            <a:r>
              <a:rPr lang="en-US" altLang="ko-KR" b="0" i="0">
                <a:effectLst/>
                <a:latin typeface="Whitney"/>
              </a:rPr>
              <a:t>. </a:t>
            </a:r>
          </a:p>
          <a:p>
            <a:r>
              <a:rPr lang="en-US" altLang="ko-KR" b="0" i="0">
                <a:effectLst/>
                <a:latin typeface="Whitney"/>
              </a:rPr>
              <a:t>15</a:t>
            </a:r>
            <a:r>
              <a:rPr lang="ko-KR" altLang="en-US" b="0" i="0" dirty="0">
                <a:effectLst/>
                <a:latin typeface="Whitney"/>
              </a:rPr>
              <a:t>년도에 시작한 탄소섬유복합재 가공 기술 연구를</a:t>
            </a:r>
            <a:r>
              <a:rPr lang="en-US" altLang="ko-KR" b="0" i="0" dirty="0">
                <a:effectLst/>
                <a:latin typeface="Whitney"/>
              </a:rPr>
              <a:t>18</a:t>
            </a:r>
            <a:r>
              <a:rPr lang="ko-KR" altLang="en-US" b="0" i="0">
                <a:effectLst/>
                <a:latin typeface="Whitney"/>
              </a:rPr>
              <a:t>년도에 기술 개발 성공이라는 성과를 냈지만 </a:t>
            </a:r>
            <a:endParaRPr lang="en-US" altLang="ko-KR" b="0" i="0">
              <a:effectLst/>
              <a:latin typeface="Whitney"/>
            </a:endParaRPr>
          </a:p>
          <a:p>
            <a:r>
              <a:rPr lang="en-US" altLang="ko-KR" b="0" i="0">
                <a:effectLst/>
                <a:latin typeface="Whitney"/>
              </a:rPr>
              <a:t>CFRP</a:t>
            </a:r>
            <a:r>
              <a:rPr lang="ko-KR" altLang="en-US" b="0" i="0" dirty="0">
                <a:effectLst/>
                <a:latin typeface="Whitney"/>
              </a:rPr>
              <a:t>는 </a:t>
            </a:r>
            <a:r>
              <a:rPr lang="ko-KR" altLang="en-US" b="0" i="0" dirty="0" err="1">
                <a:effectLst/>
                <a:latin typeface="Whitney"/>
              </a:rPr>
              <a:t>적층구조로</a:t>
            </a:r>
            <a:r>
              <a:rPr lang="ko-KR" altLang="en-US" b="0" i="0" dirty="0">
                <a:effectLst/>
                <a:latin typeface="Whitney"/>
              </a:rPr>
              <a:t> 이루어진 소재 특성상 절삭이 어렵고 뜯기거나 갈라지는 결함이 자주 발생하기 </a:t>
            </a:r>
            <a:r>
              <a:rPr lang="ko-KR" altLang="en-US" b="0" i="0">
                <a:effectLst/>
                <a:latin typeface="Whitney"/>
              </a:rPr>
              <a:t>때문에 </a:t>
            </a:r>
            <a:endParaRPr lang="en-US" altLang="ko-KR" b="0" i="0">
              <a:effectLst/>
              <a:latin typeface="Whitney"/>
            </a:endParaRPr>
          </a:p>
          <a:p>
            <a:r>
              <a:rPr lang="ko-KR" altLang="en-US" b="0" i="0">
                <a:effectLst/>
                <a:latin typeface="Whitney"/>
              </a:rPr>
              <a:t>품질 </a:t>
            </a:r>
            <a:r>
              <a:rPr lang="ko-KR" altLang="en-US" b="0" i="0" dirty="0">
                <a:effectLst/>
                <a:latin typeface="Whitney"/>
              </a:rPr>
              <a:t>및 생산성을 높일 수 있는 기술 개발이 절실한 상황임을 인지하고 이러한 아이디어를 냈다</a:t>
            </a:r>
            <a:r>
              <a:rPr lang="en-US" altLang="ko-KR" b="0" i="0" dirty="0"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최근의 자동차</a:t>
            </a:r>
            <a:r>
              <a:rPr lang="en-US" altLang="ko-KR" dirty="0"/>
              <a:t>, </a:t>
            </a:r>
            <a:r>
              <a:rPr lang="ko-KR" altLang="en-US" dirty="0"/>
              <a:t>항공기 등 운송시스템에 있어 이산화탄소 발생을 </a:t>
            </a:r>
            <a:r>
              <a:rPr lang="ko-KR" altLang="en-US" dirty="0" err="1"/>
              <a:t>감소시</a:t>
            </a:r>
            <a:r>
              <a:rPr lang="ko-KR" altLang="en-US" dirty="0"/>
              <a:t> 키기 위한 목적으로 경량화</a:t>
            </a:r>
            <a:r>
              <a:rPr lang="en-US" altLang="ko-KR" dirty="0"/>
              <a:t>, </a:t>
            </a:r>
            <a:r>
              <a:rPr lang="ko-KR" altLang="en-US" dirty="0"/>
              <a:t>에너지 효율 향상</a:t>
            </a:r>
            <a:r>
              <a:rPr lang="en-US" altLang="ko-KR" dirty="0"/>
              <a:t>, </a:t>
            </a:r>
            <a:r>
              <a:rPr lang="ko-KR" altLang="en-US" dirty="0"/>
              <a:t>리사이클이 가능한 소재 에 대한 수요가 증가함에 따라 탄소섬유 개발이 전세계적으로 관심의 대 상이 됨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CFRP</a:t>
            </a:r>
            <a:r>
              <a:rPr lang="ko-KR" altLang="en-US" dirty="0"/>
              <a:t>를 이용한 자동차 및 자동차 부품에 대한 중요성은 점차 증대되고 있음</a:t>
            </a:r>
          </a:p>
          <a:p>
            <a:endParaRPr lang="en-US" altLang="ko-KR"/>
          </a:p>
          <a:p>
            <a:r>
              <a:rPr lang="en-US" altLang="ko-KR"/>
              <a:t>cfrp</a:t>
            </a:r>
            <a:r>
              <a:rPr lang="ko-KR" altLang="en-US"/>
              <a:t>는 철보다 </a:t>
            </a:r>
            <a:r>
              <a:rPr lang="en-US" altLang="ko-KR"/>
              <a:t>¼</a:t>
            </a:r>
            <a:r>
              <a:rPr lang="ko-KR" altLang="en-US"/>
              <a:t>배 가볍고 </a:t>
            </a:r>
            <a:r>
              <a:rPr lang="en-US" altLang="ko-KR"/>
              <a:t>10</a:t>
            </a:r>
            <a:r>
              <a:rPr lang="ko-KR" altLang="en-US"/>
              <a:t>배 단단한 고강도 소재로서 우수한 기계적 물성을 가지는 장점이 있지만 우수한 기계적 물성 때문에 </a:t>
            </a:r>
            <a:endParaRPr lang="en-US" altLang="ko-KR"/>
          </a:p>
          <a:p>
            <a:r>
              <a:rPr lang="ko-KR" altLang="en-US"/>
              <a:t>기계 가공이 어렵고 소재가 비싸다는 단점 또한 가지고 있습니다</a:t>
            </a:r>
            <a:r>
              <a:rPr lang="en-US" altLang="ko-KR"/>
              <a:t>. </a:t>
            </a:r>
          </a:p>
          <a:p>
            <a:r>
              <a:rPr lang="en-US" altLang="ko-KR"/>
              <a:t>cfrp</a:t>
            </a:r>
            <a:r>
              <a:rPr lang="ko-KR" altLang="en-US"/>
              <a:t>를 가공하는 기술은 개발되었지만 가공 결함을 검출하여 후에 재공정 처리 또는 사용 불가 소재임을 판단하는 시스템은 개발 되어있지 않습니다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5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왼쪽에 위</a:t>
            </a:r>
            <a:r>
              <a:rPr lang="en-US" altLang="ko-KR"/>
              <a:t>, </a:t>
            </a:r>
            <a:r>
              <a:rPr lang="ko-KR" altLang="en-US"/>
              <a:t>아래 두 사진은 덜 깎였을 경우에 사진이고</a:t>
            </a:r>
            <a:r>
              <a:rPr lang="en-US" altLang="ko-KR"/>
              <a:t>, </a:t>
            </a:r>
            <a:r>
              <a:rPr lang="ko-KR" altLang="en-US"/>
              <a:t>오른쪽 위</a:t>
            </a:r>
            <a:r>
              <a:rPr lang="en-US" altLang="ko-KR"/>
              <a:t>, </a:t>
            </a:r>
            <a:r>
              <a:rPr lang="ko-KR" altLang="en-US"/>
              <a:t>아래 사진은 더 깎였을 경우에 사진입니다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결함검출 이후에 후처리는 </a:t>
            </a:r>
            <a:r>
              <a:rPr lang="ko-KR" altLang="en-US" dirty="0"/>
              <a:t>크게 두가지로 나뉠 수 </a:t>
            </a:r>
            <a:r>
              <a:rPr lang="ko-KR" altLang="en-US"/>
              <a:t>있는데 미절삭 섬유와 박리 현상입니다</a:t>
            </a:r>
            <a:r>
              <a:rPr lang="en-US" altLang="ko-KR"/>
              <a:t>.</a:t>
            </a:r>
          </a:p>
          <a:p>
            <a:r>
              <a:rPr lang="ko-KR" altLang="en-US"/>
              <a:t>미 </a:t>
            </a:r>
            <a:r>
              <a:rPr lang="ko-KR" altLang="en-US" dirty="0"/>
              <a:t>절삭 섬유가 있다면 재가공을 해야 하고</a:t>
            </a:r>
            <a:r>
              <a:rPr lang="en-US" altLang="ko-KR" dirty="0"/>
              <a:t>, </a:t>
            </a:r>
            <a:r>
              <a:rPr lang="ko-KR" altLang="en-US" dirty="0"/>
              <a:t>박리현상이 나타난 </a:t>
            </a:r>
            <a:r>
              <a:rPr lang="ko-KR" altLang="en-US"/>
              <a:t>경우는 재가공이 </a:t>
            </a:r>
            <a:r>
              <a:rPr lang="ko-KR" altLang="en-US" dirty="0"/>
              <a:t>불가능 </a:t>
            </a:r>
            <a:r>
              <a:rPr lang="ko-KR" altLang="en-US"/>
              <a:t>하므로 처분해야 </a:t>
            </a:r>
            <a:r>
              <a:rPr lang="ko-KR" altLang="en-US" dirty="0"/>
              <a:t>하는 후처리 </a:t>
            </a:r>
            <a:r>
              <a:rPr lang="ko-KR" altLang="en-US"/>
              <a:t>과정이 필요합니다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따라서 어떤 결함인지 알 수 있다면 재가공을 할지 처분을 할지 결정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9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년도 기준 한국생산연구원에서 가공 결함을 검출하는 방식에 있어서는 센서를 활용한 결함 분석 장비와 광학검사 장비를 활용한 결함 분석 장비가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센서를 활용한 결함 분석 장비는 실시간 검사와 특정 신호에서의 결함 검출 기능을 가지는데 복합하며 전문가가 아닌 이상 다루기 힘든 인력에 대한 비용이 들어갑니다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광학검사 장비를 활용한 결함 분석 장비는 가공된 홀 하나당 </a:t>
            </a:r>
            <a:r>
              <a:rPr lang="en-US" altLang="ko-KR"/>
              <a:t>1</a:t>
            </a:r>
            <a:r>
              <a:rPr lang="ko-KR" altLang="en-US"/>
              <a:t>초의 시간 소요로 빠른 시간안에 검사를 수행 가능하지만 고가의 부품이 필요하여 일부 중소기업에서 사용하기에</a:t>
            </a:r>
            <a:endParaRPr lang="en-US" altLang="ko-KR"/>
          </a:p>
          <a:p>
            <a:r>
              <a:rPr lang="ko-KR" altLang="en-US"/>
              <a:t>부적합한 입장입니다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목표는 가공된 </a:t>
            </a:r>
            <a:r>
              <a:rPr lang="en-US" altLang="ko-KR"/>
              <a:t>CFRP </a:t>
            </a:r>
            <a:r>
              <a:rPr lang="ko-KR" altLang="en-US"/>
              <a:t>이미지를 통해 결함 발생 여부와 결함 종류</a:t>
            </a:r>
            <a:r>
              <a:rPr lang="en-US" altLang="ko-KR"/>
              <a:t>, </a:t>
            </a:r>
            <a:r>
              <a:rPr lang="ko-KR" altLang="en-US"/>
              <a:t>위치를 판별하는 딥러닝 모델을 구현하는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효과로는 앞서 말씀드린 인력과 부품에 들어가는 비용을 절약하고 딥 러닝을 적용한 결함 분석을 통해 컴퓨터가 직접 판단하는 시스템을 구축하는 것입니다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수행 시나리오로는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가공 </a:t>
            </a:r>
            <a:r>
              <a:rPr lang="ko-KR" altLang="en-US" dirty="0"/>
              <a:t>공장에서 가공처리 후 </a:t>
            </a:r>
            <a:r>
              <a:rPr lang="ko-KR" altLang="en-US"/>
              <a:t>사진을 촬영하여 해당 이미지를 학습 데이터로 처리하기 위한 전처리 과정을 거치고</a:t>
            </a:r>
            <a:r>
              <a:rPr lang="en-US" altLang="ko-KR"/>
              <a:t>,</a:t>
            </a:r>
          </a:p>
          <a:p>
            <a:r>
              <a:rPr lang="ko-KR" altLang="en-US"/>
              <a:t>해당 이미지 </a:t>
            </a:r>
            <a:r>
              <a:rPr lang="ko-KR" altLang="en-US" dirty="0"/>
              <a:t>데이터를 통해 서버에서 결함여부에 대한 </a:t>
            </a:r>
            <a:r>
              <a:rPr lang="ko-KR" altLang="en-US"/>
              <a:t>학습을 시킵니다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학습시킨 </a:t>
            </a:r>
            <a:r>
              <a:rPr lang="ko-KR" altLang="en-US" dirty="0"/>
              <a:t>데이터를 통해 가공 </a:t>
            </a:r>
            <a:r>
              <a:rPr lang="ko-KR" altLang="en-US"/>
              <a:t>후 결함여부와 위치를 </a:t>
            </a:r>
            <a:r>
              <a:rPr lang="ko-KR" altLang="en-US" dirty="0"/>
              <a:t>판단하고 </a:t>
            </a:r>
            <a:r>
              <a:rPr lang="ko-KR" altLang="en-US" dirty="0" err="1"/>
              <a:t>재가공할지</a:t>
            </a:r>
            <a:r>
              <a:rPr lang="ko-KR" altLang="en-US" dirty="0"/>
              <a:t> </a:t>
            </a:r>
            <a:r>
              <a:rPr lang="ko-KR" altLang="en-US"/>
              <a:t>처분할지 결정하며</a:t>
            </a:r>
            <a:r>
              <a:rPr lang="en-US" altLang="ko-KR"/>
              <a:t>,</a:t>
            </a:r>
            <a:r>
              <a:rPr lang="ko-KR" altLang="en-US"/>
              <a:t> 결함을 표시하여 사용자에게 보여줍니다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8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구성도로는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클라이언트 측에서 </a:t>
            </a:r>
            <a:r>
              <a:rPr lang="en-US" altLang="ko-KR"/>
              <a:t>CFRP </a:t>
            </a:r>
            <a:r>
              <a:rPr lang="ko-KR" altLang="en-US"/>
              <a:t>가공 이후에 홀에 대한 사진을 촬영하여 톰캣 서버로 전송하면 </a:t>
            </a:r>
            <a:endParaRPr lang="en-US" altLang="ko-KR"/>
          </a:p>
          <a:p>
            <a:r>
              <a:rPr lang="ko-KR" altLang="en-US"/>
              <a:t>톰캣 서버에서는 입력 스토리지에 새롭게 얻은 이미지를 저장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결함검출 프로그램에서는 입력 스토리지에 있는 새로운 이미지를 가져와서 </a:t>
            </a:r>
            <a:r>
              <a:rPr lang="en-US" altLang="ko-KR"/>
              <a:t>CNN model</a:t>
            </a:r>
            <a:r>
              <a:rPr lang="ko-KR" altLang="en-US"/>
              <a:t>의 </a:t>
            </a:r>
            <a:r>
              <a:rPr lang="en-US" altLang="ko-KR"/>
              <a:t>YOLO</a:t>
            </a:r>
            <a:r>
              <a:rPr lang="ko-KR" altLang="en-US"/>
              <a:t> 알고리즘을 통해</a:t>
            </a:r>
            <a:endParaRPr lang="en-US" altLang="ko-KR"/>
          </a:p>
          <a:p>
            <a:r>
              <a:rPr lang="ko-KR" altLang="en-US"/>
              <a:t>검출된 결함을 표시한다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객체 인식 알고리즘 중에 더 효율적인 것을 찾아봐야 할 것 같다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결함이 표시된 이미지를 결함검출 프로그램에서 출력 스토리지에 결과 이미지를 저장하여 톰캣에서 클라이언트 측에</a:t>
            </a:r>
            <a:endParaRPr lang="en-US" altLang="ko-KR"/>
          </a:p>
          <a:p>
            <a:r>
              <a:rPr lang="ko-KR" altLang="en-US"/>
              <a:t>보여줄 수 있도록 톰캣에서는 이미지를 가져온다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욜로 알고리즘을 만들 때 사용하는 이미지는 우리가 직접 데이터 셋에 라벨링하고 많은 데이터를 확보하기 위한</a:t>
            </a:r>
            <a:endParaRPr lang="en-US" altLang="ko-KR"/>
          </a:p>
          <a:p>
            <a:r>
              <a:rPr lang="ko-KR" altLang="en-US"/>
              <a:t>사진 회전 등의 전처리를 수행하여 미리 학습 시켜 놓는다</a:t>
            </a:r>
            <a:r>
              <a:rPr lang="en-US" altLang="ko-KR"/>
              <a:t>.(</a:t>
            </a:r>
            <a:r>
              <a:rPr lang="en-US" altLang="ko-KR" b="0" i="0">
                <a:solidFill>
                  <a:srgbClr val="DCDDDE"/>
                </a:solidFill>
                <a:effectLst/>
                <a:latin typeface="Whitney"/>
              </a:rPr>
              <a:t>Image Data Generator - </a:t>
            </a:r>
            <a:r>
              <a:rPr lang="ko-KR" altLang="en-US" b="0" i="0">
                <a:solidFill>
                  <a:srgbClr val="DCDDDE"/>
                </a:solidFill>
                <a:effectLst/>
                <a:latin typeface="Whitney"/>
              </a:rPr>
              <a:t>케라스</a:t>
            </a:r>
            <a:r>
              <a:rPr lang="en-US" altLang="ko-KR" b="0" i="0">
                <a:solidFill>
                  <a:srgbClr val="DCDDDE"/>
                </a:solidFill>
                <a:effectLst/>
                <a:latin typeface="Whitney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1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8" name="직선 연결선 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3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42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" y="6326519"/>
            <a:ext cx="869387" cy="486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11" y="6487711"/>
            <a:ext cx="551033" cy="179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82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04800" y="6203950"/>
            <a:ext cx="2133600" cy="36512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5" name="직사각형 14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baseline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Ⅳ</a:t>
            </a:r>
            <a:endParaRPr lang="ko-KR" altLang="en-US" sz="8000" b="0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3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320000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1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4" name="직선 연결선 13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7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 userDrawn="1"/>
        </p:nvSpPr>
        <p:spPr>
          <a:xfrm>
            <a:off x="6876256" y="692696"/>
            <a:ext cx="2267744" cy="36004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9B07516-07AC-485C-9CF8-0CBAE40BA3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1601"/>
            <a:ext cx="1628504" cy="3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2CD3F25F-7A65-45D9-B03C-9716041F42B6}"/>
              </a:ext>
            </a:extLst>
          </p:cNvPr>
          <p:cNvSpPr txBox="1">
            <a:spLocks/>
          </p:cNvSpPr>
          <p:nvPr userDrawn="1"/>
        </p:nvSpPr>
        <p:spPr>
          <a:xfrm>
            <a:off x="8139803" y="6589699"/>
            <a:ext cx="1004197" cy="214362"/>
          </a:xfrm>
          <a:prstGeom prst="rect">
            <a:avLst/>
          </a:prstGeom>
        </p:spPr>
        <p:txBody>
          <a:bodyPr lIns="95793" tIns="47896" rIns="95793" bIns="47896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0B16715-1ECC-453F-8419-51CAEAD6880C}" type="slidenum"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>
                <a:defRPr/>
              </a:pPr>
              <a:t>‹#›</a:t>
            </a:fld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13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522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435C-E625-4035-8FD4-10BEF6379A7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4" name="직사각형 13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Ⅱ</a:t>
            </a:r>
            <a:endParaRPr lang="ko-KR" altLang="en-US" sz="9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491880" y="6568324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8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723" y="0"/>
            <a:ext cx="9144000" cy="68853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99" y="33807"/>
            <a:ext cx="1379721" cy="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Ⅲ</a:t>
            </a:r>
            <a:endParaRPr lang="ko-KR" altLang="en-US" sz="80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756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400" spc="-70" baseline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77366" y="6553810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03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2" r:id="rId3"/>
    <p:sldLayoutId id="2147483678" r:id="rId4"/>
    <p:sldLayoutId id="2147483673" r:id="rId5"/>
    <p:sldLayoutId id="2147483676" r:id="rId6"/>
    <p:sldLayoutId id="2147483651" r:id="rId7"/>
    <p:sldLayoutId id="2147483677" r:id="rId8"/>
    <p:sldLayoutId id="2147483652" r:id="rId9"/>
    <p:sldLayoutId id="2147483674" r:id="rId10"/>
    <p:sldLayoutId id="2147483650" r:id="rId11"/>
    <p:sldLayoutId id="2147483679" r:id="rId12"/>
    <p:sldLayoutId id="2147483653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ech.re.kr/mai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pringsource.org/" TargetMode="External"/><Relationship Id="rId5" Type="http://schemas.openxmlformats.org/officeDocument/2006/relationships/hyperlink" Target="https://keras.io/ko/" TargetMode="External"/><Relationship Id="rId4" Type="http://schemas.openxmlformats.org/officeDocument/2006/relationships/hyperlink" Target="https://aws.amaz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5CDD5-C9F9-4220-983F-DF3D534B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060848"/>
            <a:ext cx="8784976" cy="720000"/>
          </a:xfr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딥러닝을 적용한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CFRP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가공 결함 분석</a:t>
            </a:r>
            <a:b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Defect Analysis of CFRP Processing with Deep Learning</a:t>
            </a:r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6F40C-9E22-40C6-BCF7-4ECFA88B5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168" y="5162277"/>
            <a:ext cx="2952328" cy="1695723"/>
          </a:xfrm>
        </p:spPr>
        <p:txBody>
          <a:bodyPr anchor="ctr">
            <a:normAutofit fontScale="92500"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2016156026	</a:t>
            </a:r>
            <a:r>
              <a:rPr kumimoji="0" lang="ko-KR" altLang="en-US" sz="2400" kern="0">
                <a:solidFill>
                  <a:schemeClr val="bg1"/>
                </a:solidFill>
              </a:rPr>
              <a:t>이형석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2016156033	</a:t>
            </a:r>
            <a:r>
              <a:rPr kumimoji="0" lang="ko-KR" altLang="en-US" sz="2400" kern="0">
                <a:solidFill>
                  <a:schemeClr val="bg1"/>
                </a:solidFill>
              </a:rPr>
              <a:t>조현민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2016156039	</a:t>
            </a:r>
            <a:r>
              <a:rPr kumimoji="0" lang="ko-KR" altLang="en-US" sz="2400" kern="0">
                <a:solidFill>
                  <a:schemeClr val="bg1"/>
                </a:solidFill>
              </a:rPr>
              <a:t>최성훈</a:t>
            </a:r>
            <a:endParaRPr kumimoji="0" lang="en-US" altLang="ko-KR" sz="2400" kern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ko-KR" sz="2400" kern="0"/>
              <a:t>2016156047   </a:t>
            </a:r>
            <a:r>
              <a:rPr lang="ko-KR" altLang="en-US" sz="2400" kern="0"/>
              <a:t>황규빈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6406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서버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Deep Learning AMI (Amazon Linux 2) Version 38.0 - p2.xlarge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운영체제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Linux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어플리케이션 서버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: WAS: Tomcat - 9.0.41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클라이언트 운영체제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Windows 10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Chrome 81.0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딥러닝 알고리즘 개발 환경 </a:t>
            </a: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</a:t>
            </a:r>
            <a:r>
              <a:rPr lang="en-US" altLang="ko-KR" sz="2000" b="0" dirty="0" err="1">
                <a:solidFill>
                  <a:schemeClr val="tx1"/>
                </a:solidFill>
                <a:latin typeface="Whitney"/>
              </a:rPr>
              <a:t>Pycharm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community edition - 2020.1.3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Python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서버 개발 환경 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Spring Tool Suite 4 - 4.9.0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Java</a:t>
            </a:r>
            <a:endParaRPr lang="ko-KR" altLang="en-US" sz="2000" b="0" dirty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환경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Environment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환경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3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70184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리눅스 톰캣 서버</a:t>
            </a:r>
            <a:r>
              <a:rPr lang="en-US" altLang="ko-KR" sz="2000"/>
              <a:t> 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서버 측에서 사용자에게 보여줄 </a:t>
            </a:r>
            <a:r>
              <a:rPr lang="en-US" altLang="ko-KR"/>
              <a:t>JSP </a:t>
            </a:r>
            <a:r>
              <a:rPr lang="ko-KR" altLang="en-US"/>
              <a:t>페이지 구현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사용자로부터 전송 받은 새로운 이미지를 스토리지에 저장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프로그램으로부터 전송 받은 검출 완료된 이미지를 사용자 뷰 페이지에 표시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 실행 시 스토리지에 저장된 이미지를 가져온다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결함 검출 프로그램</a:t>
            </a:r>
            <a:endParaRPr lang="en-US" altLang="ko-KR" sz="20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톰캣 서버로부터 전송 받은 이미지를 </a:t>
            </a:r>
            <a:r>
              <a:rPr lang="en-US" altLang="ko-KR"/>
              <a:t>YOLO </a:t>
            </a:r>
            <a:r>
              <a:rPr lang="ko-KR" altLang="en-US"/>
              <a:t>알고리즘을 통해 결함 여부를 확인 하고 그 결과를 생성하고 출력한다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/>
              <a:t>YOLO </a:t>
            </a:r>
            <a:r>
              <a:rPr lang="ko-KR" altLang="en-US"/>
              <a:t>알고리즘을 통해 결함 여부와 위치에 대해 전송 받는다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생성된 결과를 톰캣 서버에 전송하여 톰캣의 </a:t>
            </a:r>
            <a:r>
              <a:rPr lang="en-US" altLang="ko-KR"/>
              <a:t>JSP </a:t>
            </a:r>
            <a:r>
              <a:rPr lang="ko-KR" altLang="en-US"/>
              <a:t>페이지의 사용자 뷰에 표시한다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방법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</a:t>
            </a:r>
            <a:r>
              <a:rPr lang="en-US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Method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방법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업</a:t>
            </a:r>
            <a:r>
              <a:rPr lang="ko-KR" altLang="en-US" sz="4400" b="1" spc="600"/>
              <a:t>무 분담</a:t>
            </a:r>
            <a:endParaRPr lang="ko-KR" altLang="en-US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12</a:t>
            </a:fld>
            <a:endParaRPr lang="ko-KR" altLang="en-US" dirty="0"/>
          </a:p>
        </p:txBody>
      </p:sp>
      <p:graphicFrame>
        <p:nvGraphicFramePr>
          <p:cNvPr id="12" name="Group 37">
            <a:extLst>
              <a:ext uri="{FF2B5EF4-FFF2-40B4-BE49-F238E27FC236}">
                <a16:creationId xmlns:a16="http://schemas.microsoft.com/office/drawing/2014/main" id="{B60BDC36-AD00-4280-BE5B-8D96676D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97211"/>
              </p:ext>
            </p:extLst>
          </p:nvPr>
        </p:nvGraphicFramePr>
        <p:xfrm>
          <a:off x="113078" y="1268760"/>
          <a:ext cx="8923418" cy="5040560"/>
        </p:xfrm>
        <a:graphic>
          <a:graphicData uri="http://schemas.openxmlformats.org/drawingml/2006/table">
            <a:tbl>
              <a:tblPr/>
              <a:tblGrid>
                <a:gridCol w="148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78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이형석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최성훈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황규빈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조현민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50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 및 분석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X10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신호 규약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신호변경 알고리즘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장비 전기신호 범위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194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 설계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구체적인 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수행 절차 및 방식 결정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비전 알고리즘 장단점 분석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팀에서 구현할 알고리즘 결정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(1. AWS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Pycharm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아날로그 신호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-&gt;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전기신호로 변환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Interface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80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서버와 통신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String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기반으로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결함 여부를 확인 받고자 하는 이미지를 주고 결과를 돌려 받는 통신 기능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동작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입력 후 데이터 가공 부분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2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 데이터를 이용한 예측 결과와 실제 결과를 비교하여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신뢰도 판단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1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종</a:t>
            </a:r>
            <a:r>
              <a:rPr lang="ko-KR" altLang="en-US"/>
              <a:t>합설계 수행일정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C819CC-0C98-47B9-965A-20EFDCE78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5191"/>
              </p:ext>
            </p:extLst>
          </p:nvPr>
        </p:nvGraphicFramePr>
        <p:xfrm>
          <a:off x="174538" y="1293777"/>
          <a:ext cx="8861951" cy="5015543"/>
        </p:xfrm>
        <a:graphic>
          <a:graphicData uri="http://schemas.openxmlformats.org/drawingml/2006/table">
            <a:tbl>
              <a:tblPr/>
              <a:tblGrid>
                <a:gridCol w="15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추진사항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조사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사전조사 및 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설계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구체적인 이미지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수행 절차 및 방식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비전 알고리즘 장단점 분석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팀에서 구현할 알고리즘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개발환경 구축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(1.AWS, 2.Pycham)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딥러닝 구현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Training/Test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위한 </a:t>
                      </a:r>
                      <a:r>
                        <a:rPr lang="en-US" altLang="ko-KR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DataSet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입력된 이미지를 기반으로 객체 인식 알고리즘 구현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객체인식 결과 각각에 라벨링을 추가하여 결과사진으로 반환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데이터를 이용한 예측 결과와 실제 결과를 비교하여 신뢰도 판단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가공 시 촬영된 사진을 통해 결함 여부가 제대로 나오는지 확인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A678E1-0AC6-4787-B1D8-D5873C8AD5A2}"/>
              </a:ext>
            </a:extLst>
          </p:cNvPr>
          <p:cNvCxnSpPr/>
          <p:nvPr/>
        </p:nvCxnSpPr>
        <p:spPr>
          <a:xfrm>
            <a:off x="5148064" y="177281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F3956-0C48-4525-85CA-74628187F961}"/>
              </a:ext>
            </a:extLst>
          </p:cNvPr>
          <p:cNvCxnSpPr/>
          <p:nvPr/>
        </p:nvCxnSpPr>
        <p:spPr>
          <a:xfrm>
            <a:off x="5652120" y="2708920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3A8F4E-F1FE-484F-B6A3-E71B7284D036}"/>
              </a:ext>
            </a:extLst>
          </p:cNvPr>
          <p:cNvCxnSpPr>
            <a:cxnSpLocks/>
          </p:cNvCxnSpPr>
          <p:nvPr/>
        </p:nvCxnSpPr>
        <p:spPr>
          <a:xfrm>
            <a:off x="6156176" y="4077072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CDE7DF-979A-4C48-8E9F-FC3ED5EB8988}"/>
              </a:ext>
            </a:extLst>
          </p:cNvPr>
          <p:cNvCxnSpPr/>
          <p:nvPr/>
        </p:nvCxnSpPr>
        <p:spPr>
          <a:xfrm>
            <a:off x="7812360" y="5445224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3B7CD-F96C-481F-B834-D0161838EF44}"/>
              </a:ext>
            </a:extLst>
          </p:cNvPr>
          <p:cNvCxnSpPr>
            <a:cxnSpLocks/>
          </p:cNvCxnSpPr>
          <p:nvPr/>
        </p:nvCxnSpPr>
        <p:spPr>
          <a:xfrm>
            <a:off x="8316416" y="61653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Gi</a:t>
            </a:r>
            <a:r>
              <a:rPr lang="en-US" altLang="ko-KR"/>
              <a:t>tHub</a:t>
            </a: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FF"/>
                </a:solidFill>
              </a:rPr>
              <a:t>https://github.com/HwangGyuBin/Graduation-Work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9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BC90DE-48FF-4EFC-9D02-1069167B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0" y="2282857"/>
            <a:ext cx="8692557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74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r>
              <a:rPr lang="en-US" altLang="ko-KR" sz="2800">
                <a:hlinkClick r:id="rId3"/>
              </a:rPr>
              <a:t>https://www.kitech.re.kr/main/</a:t>
            </a:r>
            <a:r>
              <a:rPr lang="en-US" altLang="ko-KR" sz="2800"/>
              <a:t> </a:t>
            </a:r>
            <a:r>
              <a:rPr lang="ko-KR" altLang="en-US" sz="2800"/>
              <a:t>한국생산기술연구원 연도별 성과 </a:t>
            </a:r>
            <a:r>
              <a:rPr lang="en-US" altLang="ko-KR" sz="2800"/>
              <a:t>– CFRP </a:t>
            </a:r>
            <a:r>
              <a:rPr lang="ko-KR" altLang="en-US" sz="2800"/>
              <a:t>가공 기술 개발</a:t>
            </a:r>
            <a:endParaRPr lang="en-US" altLang="ko-KR" sz="2800"/>
          </a:p>
          <a:p>
            <a:r>
              <a:rPr lang="ko-KR" altLang="en-US" sz="2800"/>
              <a:t>한국생산기술연구원 보도자료 </a:t>
            </a:r>
            <a:endParaRPr lang="en-US" altLang="ko-KR" sz="2800"/>
          </a:p>
          <a:p>
            <a:r>
              <a:rPr lang="en-US" altLang="ko-KR" sz="2800">
                <a:hlinkClick r:id="rId4"/>
              </a:rPr>
              <a:t>https://aws.amazon.com/</a:t>
            </a:r>
            <a:r>
              <a:rPr lang="en-US" altLang="ko-KR" sz="2800"/>
              <a:t> </a:t>
            </a:r>
            <a:r>
              <a:rPr lang="ko-KR" altLang="en-US" sz="2800"/>
              <a:t>딥 러닝 서버 플랫폼 비용과 사양 측정</a:t>
            </a:r>
            <a:endParaRPr lang="en-US" altLang="ko-KR" sz="2800"/>
          </a:p>
          <a:p>
            <a:r>
              <a:rPr lang="en-US" altLang="ko-KR" sz="2800">
                <a:hlinkClick r:id="rId5"/>
              </a:rPr>
              <a:t>https://keras.io/ko/</a:t>
            </a:r>
            <a:r>
              <a:rPr lang="en-US" altLang="ko-KR" sz="2800"/>
              <a:t> </a:t>
            </a:r>
            <a:r>
              <a:rPr lang="ko-KR" altLang="en-US" sz="2800"/>
              <a:t>파이썬 딥 러닝 라이브러리 </a:t>
            </a:r>
            <a:r>
              <a:rPr lang="en-US" altLang="ko-KR" sz="2800"/>
              <a:t>CV </a:t>
            </a:r>
            <a:r>
              <a:rPr lang="ko-KR" altLang="en-US" sz="2800"/>
              <a:t>이미지 처리 알고리즘 기술</a:t>
            </a:r>
            <a:endParaRPr lang="en-US" altLang="ko-KR" sz="2800"/>
          </a:p>
          <a:p>
            <a:r>
              <a:rPr lang="ko-KR" altLang="ko-KR" sz="2800" b="0">
                <a:solidFill>
                  <a:srgbClr val="202124"/>
                </a:solidFill>
                <a:ea typeface="Apple SD Gothic Neo"/>
                <a:cs typeface="Apple SD Gothic Neo"/>
                <a:hlinkClick r:id="rId6"/>
              </a:rPr>
              <a:t>www.springsource.org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 </a:t>
            </a:r>
            <a:r>
              <a:rPr lang="en-US" altLang="ko-KR" sz="2800" b="0">
                <a:solidFill>
                  <a:srgbClr val="202124"/>
                </a:solidFill>
                <a:ea typeface="Apple SD Gothic Neo"/>
                <a:cs typeface="Apple SD Gothic Neo"/>
              </a:rPr>
              <a:t>Spring 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프레임워크를 통한 서버 통신 기술</a:t>
            </a:r>
            <a:endParaRPr lang="ko-KR" altLang="ko-KR" sz="2800" b="0">
              <a:solidFill>
                <a:srgbClr val="202124"/>
              </a:solidFill>
              <a:ea typeface="Apple SD Gothic Neo"/>
              <a:cs typeface="Apple SD Gothic 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필</a:t>
            </a:r>
            <a:r>
              <a:rPr lang="ko-KR" altLang="en-US"/>
              <a:t>요기술 및 참고 문헌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17BB8-13B5-41A7-8F64-59976BCE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6553733"/>
            <a:ext cx="2133600" cy="270600"/>
          </a:xfrm>
        </p:spPr>
        <p:txBody>
          <a:bodyPr/>
          <a:lstStyle/>
          <a:p>
            <a:fld id="{C69F435C-E625-4035-8FD4-10BEF6379A7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9D6FD9-C935-42FC-8FE1-36EC2E224479}"/>
              </a:ext>
            </a:extLst>
          </p:cNvPr>
          <p:cNvSpPr txBox="1">
            <a:spLocks/>
          </p:cNvSpPr>
          <p:nvPr/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차</a:t>
            </a:r>
            <a:r>
              <a:rPr lang="ko-KR" altLang="en-US"/>
              <a:t> 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EF856-16E7-4CDA-AE9A-0E10989096D8}"/>
              </a:ext>
            </a:extLst>
          </p:cNvPr>
          <p:cNvSpPr txBox="1"/>
          <p:nvPr/>
        </p:nvSpPr>
        <p:spPr>
          <a:xfrm>
            <a:off x="179512" y="1268760"/>
            <a:ext cx="8477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연구 동기 및 관련 연구 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수행 시나리오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구성도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개발 환경 및 개발 방법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업무 분담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종합설계 수행일정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필요기술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58600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생산기술연구원 로고">
            <a:extLst>
              <a:ext uri="{FF2B5EF4-FFF2-40B4-BE49-F238E27FC236}">
                <a16:creationId xmlns:a16="http://schemas.microsoft.com/office/drawing/2014/main" id="{441C9C72-859A-40DF-81BA-EDEE5C4B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" y="2042466"/>
            <a:ext cx="6120680" cy="2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82391-ED87-407F-9FB4-5A7DF9DCF38E}"/>
              </a:ext>
            </a:extLst>
          </p:cNvPr>
          <p:cNvSpPr txBox="1"/>
          <p:nvPr/>
        </p:nvSpPr>
        <p:spPr>
          <a:xfrm>
            <a:off x="404184" y="4324653"/>
            <a:ext cx="8324483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sz="2400" dirty="0"/>
              <a:t>한국생산기술연구원 보도자료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년도부터 가공 기술 개발이 활발해짐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우주</a:t>
            </a:r>
            <a:r>
              <a:rPr lang="en-US" altLang="ko-KR" dirty="0"/>
              <a:t>, </a:t>
            </a:r>
            <a:r>
              <a:rPr lang="ko-KR" altLang="en-US" dirty="0"/>
              <a:t>자동차 등의 산업에 여러가지 장점을 갖는 신소재로 </a:t>
            </a:r>
            <a:r>
              <a:rPr lang="en-US" altLang="ko-KR" dirty="0"/>
              <a:t>CFRP</a:t>
            </a:r>
            <a:r>
              <a:rPr lang="ko-KR" altLang="en-US" dirty="0"/>
              <a:t>가 떠오르고 있다는 사실 확인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탄소섬유복합재 가공연구는 </a:t>
            </a:r>
            <a:r>
              <a:rPr lang="en-US" altLang="ko-KR" dirty="0"/>
              <a:t>18</a:t>
            </a:r>
            <a:r>
              <a:rPr lang="ko-KR" altLang="en-US" dirty="0"/>
              <a:t>년도에 성과를 냈지만 </a:t>
            </a:r>
            <a:r>
              <a:rPr lang="en-US" altLang="ko-KR" dirty="0"/>
              <a:t>CFRP </a:t>
            </a:r>
            <a:r>
              <a:rPr lang="ko-KR" altLang="en-US" dirty="0"/>
              <a:t>소재 특성상 절삭이 어렵고 결함이 자주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_x224045256">
            <a:extLst>
              <a:ext uri="{FF2B5EF4-FFF2-40B4-BE49-F238E27FC236}">
                <a16:creationId xmlns:a16="http://schemas.microsoft.com/office/drawing/2014/main" id="{B690928A-EA1B-4107-93A9-DBDFED0529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32" y="2042466"/>
            <a:ext cx="3960000" cy="216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6E3387-3C45-4013-AFBA-AB3AB54A294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7" y="2042466"/>
            <a:ext cx="396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39A9045-6B4F-4073-9F78-3E0490B80721}"/>
              </a:ext>
            </a:extLst>
          </p:cNvPr>
          <p:cNvSpPr txBox="1"/>
          <p:nvPr/>
        </p:nvSpPr>
        <p:spPr>
          <a:xfrm>
            <a:off x="385549" y="4505744"/>
            <a:ext cx="8324483" cy="23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sz="2400" dirty="0"/>
              <a:t>CFRP(Carbon fiber reinforced plastic)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경량</a:t>
            </a:r>
            <a:r>
              <a:rPr lang="en-US" altLang="ko-KR" dirty="0"/>
              <a:t>·</a:t>
            </a:r>
            <a:r>
              <a:rPr lang="ko-KR" altLang="en-US" dirty="0"/>
              <a:t>고강도 소재인 탄소섬유복합재의 부품 요구 증대 </a:t>
            </a:r>
            <a:r>
              <a:rPr lang="en-US" altLang="ko-KR" dirty="0"/>
              <a:t>	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우수한 기계적 물성 때문에 기계가공이 어려움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기계가공시 발생하는 오차를 검출하는 시스템 필요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ts val="2160"/>
              </a:lnSpc>
            </a:pPr>
            <a:endParaRPr lang="en-US" altLang="ko-KR" dirty="0"/>
          </a:p>
          <a:p>
            <a:pPr>
              <a:lnSpc>
                <a:spcPts val="216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0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5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EA07B49-02B0-45FD-92B5-5CB633A1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2079541"/>
            <a:ext cx="5040560" cy="38370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981BC9-705D-4B99-8947-03F70F243000}"/>
              </a:ext>
            </a:extLst>
          </p:cNvPr>
          <p:cNvSpPr txBox="1"/>
          <p:nvPr/>
        </p:nvSpPr>
        <p:spPr>
          <a:xfrm>
            <a:off x="146232" y="6007796"/>
            <a:ext cx="6009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altLang="ko-KR" sz="900" b="1"/>
              <a:t>Ki Moon Park : </a:t>
            </a:r>
            <a:r>
              <a:rPr lang="en-US" altLang="ko-KR" sz="900"/>
              <a:t>A Study on the Removal of CFRP Machining Defects by Various Tool Geometries(2017)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72CB2-145D-4096-AA75-56200B0291FF}"/>
              </a:ext>
            </a:extLst>
          </p:cNvPr>
          <p:cNvSpPr txBox="1"/>
          <p:nvPr/>
        </p:nvSpPr>
        <p:spPr>
          <a:xfrm>
            <a:off x="5744561" y="5024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1C300A-8EA8-48F3-8732-27C3D38FECD0}"/>
              </a:ext>
            </a:extLst>
          </p:cNvPr>
          <p:cNvGrpSpPr/>
          <p:nvPr/>
        </p:nvGrpSpPr>
        <p:grpSpPr>
          <a:xfrm>
            <a:off x="5369665" y="1999992"/>
            <a:ext cx="4966973" cy="3909213"/>
            <a:chOff x="5369665" y="1870768"/>
            <a:chExt cx="4966973" cy="39092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336A9A-C943-46EA-8AD2-7961E8583946}"/>
                </a:ext>
              </a:extLst>
            </p:cNvPr>
            <p:cNvGrpSpPr/>
            <p:nvPr/>
          </p:nvGrpSpPr>
          <p:grpSpPr>
            <a:xfrm>
              <a:off x="5369665" y="2079541"/>
              <a:ext cx="4966973" cy="1720194"/>
              <a:chOff x="5015201" y="2204864"/>
              <a:chExt cx="4966973" cy="17201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95737F-AEA1-44D4-9E59-215A29AC5939}"/>
                  </a:ext>
                </a:extLst>
              </p:cNvPr>
              <p:cNvSpPr txBox="1"/>
              <p:nvPr/>
            </p:nvSpPr>
            <p:spPr>
              <a:xfrm>
                <a:off x="5369664" y="2423623"/>
                <a:ext cx="461251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CFRP </a:t>
                </a:r>
                <a:r>
                  <a:rPr lang="ko-KR" altLang="en-US"/>
                  <a:t>드릴링 주요 가공결함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chipping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spalling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uncut fiber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breakout 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EB3D5F-8B4A-4C10-9BB8-AC1FB4BD9AD2}"/>
                  </a:ext>
                </a:extLst>
              </p:cNvPr>
              <p:cNvSpPr/>
              <p:nvPr/>
            </p:nvSpPr>
            <p:spPr>
              <a:xfrm>
                <a:off x="5015201" y="2204864"/>
                <a:ext cx="3686556" cy="1720194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41478241-1706-4BA3-91AA-96A61126575C}"/>
                </a:ext>
              </a:extLst>
            </p:cNvPr>
            <p:cNvSpPr/>
            <p:nvPr/>
          </p:nvSpPr>
          <p:spPr>
            <a:xfrm>
              <a:off x="6837464" y="3973517"/>
              <a:ext cx="792088" cy="10801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4C7456-893F-448B-9B53-264E5CD67DE9}"/>
                </a:ext>
              </a:extLst>
            </p:cNvPr>
            <p:cNvSpPr/>
            <p:nvPr/>
          </p:nvSpPr>
          <p:spPr>
            <a:xfrm>
              <a:off x="5557996" y="5171907"/>
              <a:ext cx="3332093" cy="608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후처리 가공을  </a:t>
              </a:r>
              <a:endParaRPr lang="en-US" altLang="ko-KR" b="1"/>
            </a:p>
            <a:p>
              <a:pPr algn="ctr"/>
              <a:r>
                <a:rPr lang="ko-KR" altLang="en-US" b="1"/>
                <a:t>위한 검출 장비 필요</a:t>
              </a:r>
              <a:r>
                <a:rPr lang="en-US" altLang="ko-KR" b="1"/>
                <a:t>!!</a:t>
              </a:r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72B10-2796-4952-814F-75DABFFBB2C7}"/>
                </a:ext>
              </a:extLst>
            </p:cNvPr>
            <p:cNvSpPr txBox="1"/>
            <p:nvPr/>
          </p:nvSpPr>
          <p:spPr>
            <a:xfrm>
              <a:off x="5574536" y="1870768"/>
              <a:ext cx="320162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가공 성능에 치명적인 악영향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Related Research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관련 연구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6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3F573-1635-4186-8FE1-CB7DDEB8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" y="2042466"/>
            <a:ext cx="4501942" cy="1628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8D437-55FD-48E5-B727-30ABE766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9" y="3938147"/>
            <a:ext cx="3372619" cy="225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529E4-E0FC-4527-A52E-18321C8CE419}"/>
              </a:ext>
            </a:extLst>
          </p:cNvPr>
          <p:cNvSpPr txBox="1"/>
          <p:nvPr/>
        </p:nvSpPr>
        <p:spPr>
          <a:xfrm>
            <a:off x="798270" y="3635043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센서를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684E6-BC3A-40EE-AC7C-DA8EE6B63601}"/>
              </a:ext>
            </a:extLst>
          </p:cNvPr>
          <p:cNvSpPr txBox="1"/>
          <p:nvPr/>
        </p:nvSpPr>
        <p:spPr>
          <a:xfrm>
            <a:off x="511077" y="6192084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광학검사 장비를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44B01-B088-4544-8719-415A2774FCCF}"/>
              </a:ext>
            </a:extLst>
          </p:cNvPr>
          <p:cNvSpPr txBox="1"/>
          <p:nvPr/>
        </p:nvSpPr>
        <p:spPr>
          <a:xfrm>
            <a:off x="4598365" y="2042466"/>
            <a:ext cx="468947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실시간으로 검사하기 때문에</a:t>
            </a:r>
            <a:r>
              <a:rPr lang="en-US" altLang="ko-KR" sz="1400"/>
              <a:t> </a:t>
            </a:r>
            <a:r>
              <a:rPr lang="ko-KR" altLang="en-US" sz="1400"/>
              <a:t>특정한 신호에서 결함이 발생했는지 검사 가능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복잡한 공정 과정이 추가됨</a:t>
            </a:r>
            <a:endParaRPr lang="en-US" altLang="ko-KR" sz="140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전문가가 아닌 이상 다루기 힘듬</a:t>
            </a:r>
            <a:endParaRPr lang="en-US" altLang="ko-KR" sz="1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60E80-6243-4880-A057-1CFE78081392}"/>
              </a:ext>
            </a:extLst>
          </p:cNvPr>
          <p:cNvSpPr txBox="1"/>
          <p:nvPr/>
        </p:nvSpPr>
        <p:spPr>
          <a:xfrm>
            <a:off x="4598365" y="4146074"/>
            <a:ext cx="468947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구멍 한개당 </a:t>
            </a:r>
            <a:r>
              <a:rPr lang="en-US" altLang="ko-KR" sz="1400"/>
              <a:t>1</a:t>
            </a:r>
            <a:r>
              <a:rPr lang="ko-KR" altLang="en-US" sz="1400"/>
              <a:t>초의 시간 소요로 빠른 시간안에 다양한 검사를 수행할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고가의 부품이 필요하여 중소 기업 에서 사용 </a:t>
            </a:r>
            <a:br>
              <a:rPr lang="en-US" altLang="ko-KR" sz="1400">
                <a:solidFill>
                  <a:srgbClr val="FF0000"/>
                </a:solidFill>
              </a:rPr>
            </a:br>
            <a:r>
              <a:rPr lang="ko-KR" altLang="en-US" sz="1400">
                <a:solidFill>
                  <a:srgbClr val="FF0000"/>
                </a:solidFill>
              </a:rPr>
              <a:t>하기에 부적합</a:t>
            </a:r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45A22-F9C8-409C-AFF7-8540D915AA51}"/>
              </a:ext>
            </a:extLst>
          </p:cNvPr>
          <p:cNvSpPr txBox="1"/>
          <p:nvPr/>
        </p:nvSpPr>
        <p:spPr>
          <a:xfrm>
            <a:off x="6156176" y="5905572"/>
            <a:ext cx="337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/>
              <a:t>In Hugh Choi : </a:t>
            </a:r>
            <a:r>
              <a:rPr lang="en-US" altLang="ko-KR" sz="900"/>
              <a:t>Open Controller Technology for the Process Monitoring of CFRP Machining(2019)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9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종</a:t>
            </a:r>
            <a:r>
              <a:rPr lang="ko-KR" altLang="en-US" sz="4400" b="1" spc="600"/>
              <a:t>합설계 개요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Objective 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개발 목표 및 연구 개발 효과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5E9-51CD-469F-94A7-0FD26122DB42}"/>
              </a:ext>
            </a:extLst>
          </p:cNvPr>
          <p:cNvSpPr txBox="1"/>
          <p:nvPr/>
        </p:nvSpPr>
        <p:spPr>
          <a:xfrm>
            <a:off x="48956" y="1929522"/>
            <a:ext cx="883767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연구 개발 목표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이미지로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결함 발생 여부와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결함의 종류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 위치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를 판별하는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딥러닝 모델 구현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(CNN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 알고리즘 적용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)</a:t>
            </a:r>
            <a:b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</a:br>
            <a:endParaRPr lang="en-US" altLang="ko-KR">
              <a:solidFill>
                <a:schemeClr val="tx1">
                  <a:lumMod val="50000"/>
                </a:schemeClr>
              </a:solidFill>
              <a:latin typeface="Whitney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실제 데이터를 사용하여 가공 결함 분석 실험을 통하여 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95%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이상의 검출률을 가진 알고리즘 구현</a:t>
            </a:r>
            <a:endParaRPr lang="en-US" altLang="ko-KR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/>
              <a:t>    </a:t>
            </a:r>
            <a:endParaRPr lang="en-US" altLang="ko-KR"/>
          </a:p>
          <a:p>
            <a:pPr>
              <a:defRPr/>
            </a:pPr>
            <a:r>
              <a:rPr lang="ko-KR" altLang="en-US" sz="2400"/>
              <a:t>연구 개발 효과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딥러닝을 적용한 가공결함 분석을 통해 컴퓨터가 직접 판단하는 시스템을 구축</a:t>
            </a: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시간의 절약</a:t>
            </a:r>
            <a:endParaRPr lang="en-US" altLang="ko-KR">
              <a:latin typeface="맑은 고딕"/>
              <a:ea typeface="맑은 고딕"/>
            </a:endParaRPr>
          </a:p>
          <a:p>
            <a:pPr lvl="1">
              <a:defRPr/>
            </a:pP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1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시</a:t>
            </a:r>
            <a:r>
              <a:rPr lang="ko-KR" altLang="en-US" sz="4400" b="1" spc="600"/>
              <a:t>스템 수행 시나리오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Scenario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공정 흐름도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8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3">
            <a:extLst>
              <a:ext uri="{FF2B5EF4-FFF2-40B4-BE49-F238E27FC236}">
                <a16:creationId xmlns:a16="http://schemas.microsoft.com/office/drawing/2014/main" id="{706CB1BB-4BEB-423A-8371-5807198B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" y="2068509"/>
            <a:ext cx="8859238" cy="362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0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-13130" y="1628657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</a:rPr>
              <a:t>시</a:t>
            </a:r>
            <a:r>
              <a:rPr lang="ko-KR" altLang="en-US" sz="4400" b="1" spc="600" dirty="0"/>
              <a:t>스템 구성도</a:t>
            </a:r>
            <a:endParaRPr lang="ko-KR" altLang="en-US" dirty="0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Diagram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시스템 구성도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7F6BC3-294B-43CE-BD27-475BF421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" y="1874298"/>
            <a:ext cx="8563378" cy="4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1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26215</TotalTime>
  <Words>1772</Words>
  <Application>Microsoft Office PowerPoint</Application>
  <PresentationFormat>화면 슬라이드 쇼(4:3)</PresentationFormat>
  <Paragraphs>259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HY견고딕</vt:lpstr>
      <vt:lpstr>Whitney</vt:lpstr>
      <vt:lpstr>굴림</vt:lpstr>
      <vt:lpstr>나눔고딕</vt:lpstr>
      <vt:lpstr>나눔고딕 Bold</vt:lpstr>
      <vt:lpstr>맑은 고딕</vt:lpstr>
      <vt:lpstr>Arial</vt:lpstr>
      <vt:lpstr>Calibri</vt:lpstr>
      <vt:lpstr>Times New Roman</vt:lpstr>
      <vt:lpstr>Wingdings</vt:lpstr>
      <vt:lpstr>Office 테마</vt:lpstr>
      <vt:lpstr>딥러닝을 적용한 CFRP 가공 결함 분석 Defect Analysis of CFRP Processing with Deep Learning</vt:lpstr>
      <vt:lpstr>PowerPoint 프레젠테이션</vt:lpstr>
      <vt:lpstr>연구 동기 및 관련연구 </vt:lpstr>
      <vt:lpstr>연구 동기 및 관련연구 </vt:lpstr>
      <vt:lpstr>연구 동기 및 관련연구 </vt:lpstr>
      <vt:lpstr>연구 동기 및 관련연구 </vt:lpstr>
      <vt:lpstr>종합설계 개요</vt:lpstr>
      <vt:lpstr>시스템 수행 시나리오</vt:lpstr>
      <vt:lpstr>시스템 구성도</vt:lpstr>
      <vt:lpstr>개발 환경</vt:lpstr>
      <vt:lpstr>개발 방법</vt:lpstr>
      <vt:lpstr>업무 분담</vt:lpstr>
      <vt:lpstr>종합설계 수행일정</vt:lpstr>
      <vt:lpstr>GitHub</vt:lpstr>
      <vt:lpstr>필요기술 및 참고 문헌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 형석</cp:lastModifiedBy>
  <cp:revision>2152</cp:revision>
  <cp:lastPrinted>2017-04-20T01:15:10Z</cp:lastPrinted>
  <dcterms:created xsi:type="dcterms:W3CDTF">2014-09-29T01:10:15Z</dcterms:created>
  <dcterms:modified xsi:type="dcterms:W3CDTF">2021-01-05T12:24:03Z</dcterms:modified>
</cp:coreProperties>
</file>